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6" r:id="rId2"/>
    <p:sldId id="329" r:id="rId3"/>
    <p:sldId id="265" r:id="rId4"/>
    <p:sldId id="318" r:id="rId5"/>
    <p:sldId id="301" r:id="rId6"/>
    <p:sldId id="319" r:id="rId7"/>
    <p:sldId id="320" r:id="rId8"/>
    <p:sldId id="321" r:id="rId9"/>
    <p:sldId id="322" r:id="rId10"/>
    <p:sldId id="323" r:id="rId11"/>
    <p:sldId id="324" r:id="rId12"/>
    <p:sldId id="325" r:id="rId13"/>
    <p:sldId id="326" r:id="rId14"/>
    <p:sldId id="327" r:id="rId15"/>
    <p:sldId id="328"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94249" autoAdjust="0"/>
  </p:normalViewPr>
  <p:slideViewPr>
    <p:cSldViewPr snapToGrid="0">
      <p:cViewPr varScale="1">
        <p:scale>
          <a:sx n="68" d="100"/>
          <a:sy n="68" d="100"/>
        </p:scale>
        <p:origin x="5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Môn: Ứng dụng công nghệ thông tin trong dạy học</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2208D4-76F3-4518-9007-B8D1B23BBB09}" type="datetimeFigureOut">
              <a:rPr lang="en-US" smtClean="0"/>
              <a:t>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42ABA5-DA69-4325-9959-2D1379E700EB}" type="slidenum">
              <a:rPr lang="en-US" smtClean="0"/>
              <a:t>‹#›</a:t>
            </a:fld>
            <a:endParaRPr lang="en-US"/>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Môn: Ứng dụng công nghệ thông tin trong dạy học</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71315-F75D-4DDC-88EE-F03D5E0AC6EE}" type="datetimeFigureOut">
              <a:rPr lang="en-US" smtClean="0"/>
              <a:t>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367AC-67B1-4EB2-914F-EA72BA82D089}" type="slidenum">
              <a:rPr lang="en-US" smtClean="0"/>
              <a:t>‹#›</a:t>
            </a:fld>
            <a:endParaRPr 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Môn: Ứng dụng công nghệ thông tin trong dạy học</a:t>
            </a:r>
          </a:p>
        </p:txBody>
      </p:sp>
      <p:sp>
        <p:nvSpPr>
          <p:cNvPr id="5" name="Slide Number Placeholder 4"/>
          <p:cNvSpPr>
            <a:spLocks noGrp="1"/>
          </p:cNvSpPr>
          <p:nvPr>
            <p:ph type="sldNum" sz="quarter" idx="5"/>
          </p:nvPr>
        </p:nvSpPr>
        <p:spPr/>
        <p:txBody>
          <a:bodyPr/>
          <a:lstStyle/>
          <a:p>
            <a:fld id="{3E4367AC-67B1-4EB2-914F-EA72BA82D089}" type="slidenum">
              <a:rPr lang="en-US" smtClean="0"/>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Môn: Ứng dụng công nghệ thông tin trong dạy học</a:t>
            </a:r>
          </a:p>
        </p:txBody>
      </p:sp>
      <p:sp>
        <p:nvSpPr>
          <p:cNvPr id="5" name="Slide Number Placeholder 4"/>
          <p:cNvSpPr>
            <a:spLocks noGrp="1"/>
          </p:cNvSpPr>
          <p:nvPr>
            <p:ph type="sldNum" sz="quarter" idx="5"/>
          </p:nvPr>
        </p:nvSpPr>
        <p:spPr/>
        <p:txBody>
          <a:bodyPr/>
          <a:lstStyle/>
          <a:p>
            <a:fld id="{3E4367AC-67B1-4EB2-914F-EA72BA82D089}"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Môn: Ứng dụng công nghệ thông tin trong dạy học</a:t>
            </a:r>
          </a:p>
        </p:txBody>
      </p:sp>
      <p:sp>
        <p:nvSpPr>
          <p:cNvPr id="5" name="Slide Number Placeholder 4"/>
          <p:cNvSpPr>
            <a:spLocks noGrp="1"/>
          </p:cNvSpPr>
          <p:nvPr>
            <p:ph type="sldNum" sz="quarter" idx="5"/>
          </p:nvPr>
        </p:nvSpPr>
        <p:spPr/>
        <p:txBody>
          <a:bodyPr/>
          <a:lstStyle/>
          <a:p>
            <a:fld id="{3E4367AC-67B1-4EB2-914F-EA72BA82D089}" type="slidenum">
              <a:rPr lang="en-US" smtClean="0"/>
              <a:t>4</a:t>
            </a:fld>
            <a:endParaRPr lang="en-US"/>
          </a:p>
        </p:txBody>
      </p:sp>
    </p:spTree>
    <p:extLst>
      <p:ext uri="{BB962C8B-B14F-4D97-AF65-F5344CB8AC3E}">
        <p14:creationId xmlns:p14="http://schemas.microsoft.com/office/powerpoint/2010/main" val="1747717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1" y="1122364"/>
            <a:ext cx="10515599" cy="2691991"/>
          </a:xfrm>
        </p:spPr>
        <p:txBody>
          <a:bodyPr anchor="b">
            <a:normAutofit/>
          </a:bodyPr>
          <a:lstStyle>
            <a:lvl1pPr algn="ctr">
              <a:defRPr sz="4800" b="1"/>
            </a:lvl1pPr>
          </a:lstStyle>
          <a:p>
            <a:r>
              <a:rPr lang="en-US"/>
              <a:t>CLICK TO EDIT MASTER TITLE STYLE</a:t>
            </a:r>
          </a:p>
        </p:txBody>
      </p:sp>
      <p:sp>
        <p:nvSpPr>
          <p:cNvPr id="3" name="Subtitle 2"/>
          <p:cNvSpPr>
            <a:spLocks noGrp="1"/>
          </p:cNvSpPr>
          <p:nvPr>
            <p:ph type="subTitle" idx="1"/>
          </p:nvPr>
        </p:nvSpPr>
        <p:spPr>
          <a:xfrm>
            <a:off x="1524000" y="4223541"/>
            <a:ext cx="9144000" cy="1034258"/>
          </a:xfrm>
        </p:spPr>
        <p:txBody>
          <a:bodyPr>
            <a:normAutofit/>
          </a:bodyPr>
          <a:lstStyle>
            <a:lvl1pPr marL="0" indent="0" algn="ctr">
              <a:buNone/>
              <a:defRPr sz="28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838201" y="5947162"/>
            <a:ext cx="10515599" cy="774314"/>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838201" y="5947162"/>
            <a:ext cx="10515599" cy="774314"/>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838201" y="5947162"/>
            <a:ext cx="10515599" cy="774314"/>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838201" y="5947162"/>
            <a:ext cx="10515599" cy="774314"/>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idx="1"/>
          </p:nvPr>
        </p:nvSpPr>
        <p:spPr>
          <a:xfrm>
            <a:off x="2939144" y="1724298"/>
            <a:ext cx="6283234" cy="3775166"/>
          </a:xfrm>
        </p:spPr>
        <p:txBody>
          <a:bodyPr>
            <a:normAutofit/>
          </a:bodyPr>
          <a:lstStyle>
            <a:lvl1pPr marL="342900" indent="-342900">
              <a:buFont typeface="Wingdings" panose="05000000000000000000" pitchFamily="2" charset="2"/>
              <a:buChar char="v"/>
              <a:defRPr sz="2800" b="0">
                <a:latin typeface="Times New Roman" panose="02020603050405020304" pitchFamily="18" charset="0"/>
                <a:cs typeface="Times New Roman" panose="02020603050405020304" pitchFamily="18" charset="0"/>
              </a:defRPr>
            </a:lvl1pPr>
            <a:lvl2pPr marL="800100" indent="-342900">
              <a:buFont typeface="Wingdings" panose="05000000000000000000" pitchFamily="2" charset="2"/>
              <a:buChar char="§"/>
              <a:defRPr sz="2800">
                <a:latin typeface="Times New Roman" panose="02020603050405020304" pitchFamily="18" charset="0"/>
                <a:cs typeface="Times New Roman" panose="02020603050405020304" pitchFamily="18" charset="0"/>
              </a:defRPr>
            </a:lvl2pPr>
            <a:lvl3pPr marL="1257300" indent="-342900">
              <a:buFont typeface="Arial" panose="020B0604020202020204" pitchFamily="34" charset="0"/>
              <a:buChar char="•"/>
              <a:defRPr sz="2400">
                <a:latin typeface="Times New Roman" panose="02020603050405020304" pitchFamily="18" charset="0"/>
                <a:cs typeface="Times New Roman" panose="02020603050405020304" pitchFamily="18" charset="0"/>
              </a:defRPr>
            </a:lvl3pPr>
            <a:lvl4pPr>
              <a:defRPr sz="2400">
                <a:latin typeface="Times New Roman" panose="02020603050405020304" pitchFamily="18" charset="0"/>
                <a:cs typeface="Times New Roman" panose="02020603050405020304" pitchFamily="18" charset="0"/>
              </a:defRPr>
            </a:lvl4pPr>
            <a:lvl5pPr>
              <a:defRPr sz="24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838201" y="5947162"/>
            <a:ext cx="10515599" cy="774314"/>
          </a:xfrm>
          <a:prstGeom prst="rect">
            <a:avLst/>
          </a:prstGeom>
        </p:spPr>
        <p:txBody>
          <a:bodyPr/>
          <a:lstStyle/>
          <a:p>
            <a:endParaRPr lang="en-US"/>
          </a:p>
        </p:txBody>
      </p:sp>
      <p:sp>
        <p:nvSpPr>
          <p:cNvPr id="6" name="Slide Number Placeholder 5"/>
          <p:cNvSpPr>
            <a:spLocks noGrp="1"/>
          </p:cNvSpPr>
          <p:nvPr>
            <p:ph type="sldNum" sz="quarter" idx="12"/>
          </p:nvPr>
        </p:nvSpPr>
        <p:spPr>
          <a:xfrm>
            <a:off x="8242300" y="6445252"/>
            <a:ext cx="2743200" cy="365125"/>
          </a:xfrm>
          <a:prstGeom prst="rect">
            <a:avLst/>
          </a:prstGeom>
        </p:spPr>
        <p:txBody>
          <a:bodyPr/>
          <a:lstStyle/>
          <a:p>
            <a:fld id="{2B5C342A-9024-49BA-ADBF-92F63FB2AFBB}" type="slidenum">
              <a:rPr lang="en-US" smtClean="0"/>
              <a:t>‹#›</a:t>
            </a:fld>
            <a:endParaRPr lang="en-US"/>
          </a:p>
        </p:txBody>
      </p:sp>
      <p:sp>
        <p:nvSpPr>
          <p:cNvPr id="7" name="Right Arrow 6">
            <a:hlinkClick r:id="" action="ppaction://hlinkshowjump?jump=nextslide"/>
          </p:cNvPr>
          <p:cNvSpPr/>
          <p:nvPr userDrawn="1"/>
        </p:nvSpPr>
        <p:spPr>
          <a:xfrm>
            <a:off x="11585575" y="6090920"/>
            <a:ext cx="383540" cy="265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hlinkClick r:id="" action="ppaction://hlinkshowjump?jump=previousslide"/>
          </p:cNvPr>
          <p:cNvSpPr/>
          <p:nvPr userDrawn="1"/>
        </p:nvSpPr>
        <p:spPr>
          <a:xfrm rot="10620000">
            <a:off x="11579225" y="6455410"/>
            <a:ext cx="383540" cy="265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838200" y="141643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marL="0" indent="0">
              <a:buNone/>
              <a:defRPr/>
            </a:lvl1pPr>
          </a:lstStyle>
          <a:p>
            <a:pPr lvl="0"/>
            <a:endParaRPr lang="en-US"/>
          </a:p>
        </p:txBody>
      </p:sp>
      <p:sp>
        <p:nvSpPr>
          <p:cNvPr id="5" name="Date Placeholder 4"/>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838201" y="5947162"/>
            <a:ext cx="10515599" cy="774314"/>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
        <p:nvSpPr>
          <p:cNvPr id="8" name="Picture Placeholder 2"/>
          <p:cNvSpPr>
            <a:spLocks noGrp="1" noChangeAspect="1"/>
          </p:cNvSpPr>
          <p:nvPr>
            <p:ph type="pic" idx="13"/>
          </p:nvPr>
        </p:nvSpPr>
        <p:spPr>
          <a:xfrm>
            <a:off x="6172200" y="1426663"/>
            <a:ext cx="5181600" cy="4111308"/>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838200" y="1416435"/>
            <a:ext cx="4204063" cy="4351338"/>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marL="0" indent="0">
              <a:buNone/>
              <a:defRPr/>
            </a:lvl1pPr>
          </a:lstStyle>
          <a:p>
            <a:pPr lvl="0"/>
            <a:endParaRPr lang="en-US"/>
          </a:p>
        </p:txBody>
      </p:sp>
      <p:sp>
        <p:nvSpPr>
          <p:cNvPr id="5" name="Date Placeholder 4"/>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838201" y="5947162"/>
            <a:ext cx="10515599" cy="774314"/>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
        <p:nvSpPr>
          <p:cNvPr id="8" name="Picture Placeholder 2"/>
          <p:cNvSpPr>
            <a:spLocks noGrp="1" noChangeAspect="1"/>
          </p:cNvSpPr>
          <p:nvPr>
            <p:ph type="pic" idx="13"/>
          </p:nvPr>
        </p:nvSpPr>
        <p:spPr>
          <a:xfrm>
            <a:off x="5199017" y="1426663"/>
            <a:ext cx="6154783" cy="4111308"/>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1124262" y="1416435"/>
            <a:ext cx="3042789" cy="2012565"/>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p:txBody>
      </p:sp>
      <p:sp>
        <p:nvSpPr>
          <p:cNvPr id="4" name="Content Placeholder 3"/>
          <p:cNvSpPr>
            <a:spLocks noGrp="1"/>
          </p:cNvSpPr>
          <p:nvPr>
            <p:ph sz="half" idx="2" hasCustomPrompt="1"/>
          </p:nvPr>
        </p:nvSpPr>
        <p:spPr>
          <a:xfrm>
            <a:off x="4841822" y="1416435"/>
            <a:ext cx="6115987" cy="4351338"/>
          </a:xfrm>
        </p:spPr>
        <p:txBody>
          <a:bodyPr/>
          <a:lstStyle>
            <a:lvl1pPr marL="0" indent="0">
              <a:buNone/>
              <a:defRPr/>
            </a:lvl1pPr>
            <a:lvl2pPr>
              <a:defRPr/>
            </a:lvl2pPr>
          </a:lstStyle>
          <a:p>
            <a:pPr lvl="1"/>
            <a:r>
              <a:rPr lang="en-US"/>
              <a:t>Second level</a:t>
            </a:r>
          </a:p>
          <a:p>
            <a:pPr lvl="0"/>
            <a:endParaRPr lang="en-US"/>
          </a:p>
        </p:txBody>
      </p:sp>
      <p:sp>
        <p:nvSpPr>
          <p:cNvPr id="5" name="Date Placeholder 4"/>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838201" y="5947162"/>
            <a:ext cx="10515599" cy="774314"/>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
        <p:nvSpPr>
          <p:cNvPr id="9" name="Picture Placeholder 2"/>
          <p:cNvSpPr>
            <a:spLocks noGrp="1" noChangeAspect="1"/>
          </p:cNvSpPr>
          <p:nvPr>
            <p:ph type="pic" idx="13"/>
          </p:nvPr>
        </p:nvSpPr>
        <p:spPr>
          <a:xfrm>
            <a:off x="1527693" y="3460930"/>
            <a:ext cx="2235926" cy="2306844"/>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Content Placeholder 2"/>
          <p:cNvSpPr>
            <a:spLocks noGrp="1"/>
          </p:cNvSpPr>
          <p:nvPr>
            <p:ph sz="half" idx="14"/>
          </p:nvPr>
        </p:nvSpPr>
        <p:spPr>
          <a:xfrm>
            <a:off x="1527693" y="3460930"/>
            <a:ext cx="2235926" cy="2306843"/>
          </a:xfrm>
          <a:noFill/>
          <a:ln>
            <a:noFill/>
          </a:ln>
        </p:spPr>
        <p:txBody>
          <a:bodyPr/>
          <a:lstStyle>
            <a:lvl1pPr marL="0" indent="0" algn="l">
              <a:buNone/>
              <a:defRPr/>
            </a:lvl1pPr>
            <a:lvl2pPr algn="l">
              <a:defRPr/>
            </a:lvl2pPr>
            <a:lvl3pPr algn="l">
              <a:defRPr/>
            </a:lvl3pPr>
            <a:lvl4pPr algn="l">
              <a:defRPr/>
            </a:lvl4pPr>
            <a:lvl5pPr algn="l">
              <a:defRPr/>
            </a:lvl5pPr>
          </a:lstStyle>
          <a:p>
            <a:pPr lvl="0"/>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8"/>
            <a:ext cx="10515600" cy="875843"/>
          </a:xfrm>
        </p:spPr>
        <p:txBody>
          <a:bodyPr/>
          <a:lstStyle/>
          <a:p>
            <a:r>
              <a:rPr lang="en-US"/>
              <a:t>CLICK TO EDIT MASTER TITLE STYLE</a:t>
            </a:r>
          </a:p>
        </p:txBody>
      </p:sp>
      <p:sp>
        <p:nvSpPr>
          <p:cNvPr id="4" name="Content Placeholder 3"/>
          <p:cNvSpPr>
            <a:spLocks noGrp="1"/>
          </p:cNvSpPr>
          <p:nvPr>
            <p:ph sz="half" idx="2" hasCustomPrompt="1"/>
          </p:nvPr>
        </p:nvSpPr>
        <p:spPr>
          <a:xfrm>
            <a:off x="838201" y="1822847"/>
            <a:ext cx="3276600" cy="3684588"/>
          </a:xfrm>
        </p:spPr>
        <p:txBody>
          <a:bodyPr anchor="ctr">
            <a:normAutofit/>
          </a:bodyPr>
          <a:lstStyle>
            <a:lvl1pPr marL="0" indent="0" algn="ctr">
              <a:buNone/>
              <a:defRPr sz="3200">
                <a:solidFill>
                  <a:schemeClr val="accent1"/>
                </a:solidFill>
                <a:latin typeface="Times New Roman" panose="02020603050405020304" pitchFamily="18" charset="0"/>
                <a:cs typeface="Times New Roman" panose="02020603050405020304" pitchFamily="18" charset="0"/>
              </a:defRPr>
            </a:lvl1pPr>
            <a:lvl2pPr>
              <a:defRPr sz="3200">
                <a:latin typeface="Times New Roman" panose="02020603050405020304" pitchFamily="18" charset="0"/>
                <a:cs typeface="Times New Roman" panose="02020603050405020304" pitchFamily="18" charset="0"/>
              </a:defRPr>
            </a:lvl2pPr>
            <a:lvl3pPr>
              <a:defRPr sz="2800">
                <a:latin typeface="Times New Roman" panose="02020603050405020304" pitchFamily="18" charset="0"/>
                <a:cs typeface="Times New Roman" panose="02020603050405020304" pitchFamily="18" charset="0"/>
              </a:defRPr>
            </a:lvl3pPr>
            <a:lvl4pPr>
              <a:defRPr sz="2400">
                <a:latin typeface="Times New Roman" panose="02020603050405020304" pitchFamily="18" charset="0"/>
                <a:cs typeface="Times New Roman" panose="02020603050405020304" pitchFamily="18" charset="0"/>
              </a:defRPr>
            </a:lvl4pPr>
            <a:lvl5pPr>
              <a:defRPr sz="2400">
                <a:latin typeface="Times New Roman" panose="02020603050405020304" pitchFamily="18" charset="0"/>
                <a:cs typeface="Times New Roman" panose="02020603050405020304" pitchFamily="18" charset="0"/>
              </a:defRPr>
            </a:lvl5pPr>
          </a:lstStyle>
          <a:p>
            <a:pPr lvl="0"/>
            <a:r>
              <a:rPr lang="en-US"/>
              <a:t>CLICK TO EDIT MASTER TEXT STYLES</a:t>
            </a:r>
          </a:p>
        </p:txBody>
      </p:sp>
      <p:sp>
        <p:nvSpPr>
          <p:cNvPr id="6" name="Content Placeholder 5"/>
          <p:cNvSpPr>
            <a:spLocks noGrp="1"/>
          </p:cNvSpPr>
          <p:nvPr>
            <p:ph sz="quarter" idx="4"/>
          </p:nvPr>
        </p:nvSpPr>
        <p:spPr>
          <a:xfrm>
            <a:off x="4611189" y="1822847"/>
            <a:ext cx="6742611" cy="3684588"/>
          </a:xfrm>
        </p:spPr>
        <p:txBody>
          <a:bodyPr anchor="ctr">
            <a:normAutofit/>
          </a:bodyPr>
          <a:lstStyle>
            <a:lvl1pPr marL="0" indent="0">
              <a:buNone/>
              <a:defRPr sz="2800">
                <a:latin typeface="Times New Roman" panose="02020603050405020304" pitchFamily="18" charset="0"/>
                <a:cs typeface="Times New Roman" panose="02020603050405020304" pitchFamily="18" charset="0"/>
              </a:defRPr>
            </a:lvl1pPr>
            <a:lvl2pPr marL="457200" indent="0">
              <a:buNone/>
              <a:defRPr sz="3200">
                <a:latin typeface="Times New Roman" panose="02020603050405020304" pitchFamily="18" charset="0"/>
                <a:cs typeface="Times New Roman" panose="02020603050405020304" pitchFamily="18" charset="0"/>
              </a:defRPr>
            </a:lvl2pPr>
            <a:lvl3pPr>
              <a:defRPr sz="2800">
                <a:latin typeface="Times New Roman" panose="02020603050405020304" pitchFamily="18" charset="0"/>
                <a:cs typeface="Times New Roman" panose="02020603050405020304" pitchFamily="18" charset="0"/>
              </a:defRPr>
            </a:lvl3pPr>
            <a:lvl4pPr>
              <a:defRPr sz="2400">
                <a:latin typeface="Times New Roman" panose="02020603050405020304" pitchFamily="18" charset="0"/>
                <a:cs typeface="Times New Roman" panose="02020603050405020304" pitchFamily="18" charset="0"/>
              </a:defRPr>
            </a:lvl4pPr>
            <a:lvl5pPr>
              <a:defRPr sz="2400">
                <a:latin typeface="Times New Roman" panose="02020603050405020304" pitchFamily="18" charset="0"/>
                <a:cs typeface="Times New Roman" panose="02020603050405020304" pitchFamily="18" charset="0"/>
              </a:defRPr>
            </a:lvl5pPr>
          </a:lstStyle>
          <a:p>
            <a:pPr lvl="0"/>
            <a:r>
              <a:rPr lang="en-US"/>
              <a:t>Click to edit Master text styles</a:t>
            </a:r>
          </a:p>
          <a:p>
            <a:pPr lvl="1"/>
            <a:endParaRPr lang="en-US"/>
          </a:p>
        </p:txBody>
      </p:sp>
      <p:sp>
        <p:nvSpPr>
          <p:cNvPr id="7" name="Date Placeholder 6"/>
          <p:cNvSpPr>
            <a:spLocks noGrp="1"/>
          </p:cNvSpPr>
          <p:nvPr>
            <p:ph type="dt" sz="half" idx="10"/>
          </p:nvPr>
        </p:nvSpPr>
        <p:spPr>
          <a:xfrm>
            <a:off x="838200" y="6356352"/>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838201" y="5947162"/>
            <a:ext cx="10515599" cy="774314"/>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cxnSp>
        <p:nvCxnSpPr>
          <p:cNvPr id="11" name="Straight Connector 10"/>
          <p:cNvCxnSpPr/>
          <p:nvPr userDrawn="1"/>
        </p:nvCxnSpPr>
        <p:spPr>
          <a:xfrm>
            <a:off x="4310743" y="1822847"/>
            <a:ext cx="0" cy="3684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Date Placeholder 2"/>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838201" y="5947162"/>
            <a:ext cx="10515599" cy="774314"/>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838201" y="5947162"/>
            <a:ext cx="10515599" cy="774314"/>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838201" y="5947162"/>
            <a:ext cx="10515599" cy="774314"/>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2B5C342A-9024-49BA-ADBF-92F63FB2AFB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 Target="../slides/slide14.xml"/><Relationship Id="rId2" Type="http://schemas.openxmlformats.org/officeDocument/2006/relationships/slideLayout" Target="../slideLayouts/slideLayout2.xml"/><Relationship Id="rId16" Type="http://schemas.openxmlformats.org/officeDocument/2006/relationships/slide" Target="../slides/slide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810532"/>
          </a:xfrm>
          <a:prstGeom prst="rect">
            <a:avLst/>
          </a:prstGeom>
        </p:spPr>
        <p:txBody>
          <a:bodyPr vert="horz" lIns="91440" tIns="45720" rIns="91440" bIns="45720" rtlCol="0" anchor="ctr">
            <a:normAutofit/>
          </a:bodyPr>
          <a:lstStyle/>
          <a:p>
            <a:r>
              <a:rPr lang="en-US"/>
              <a:t> </a:t>
            </a:r>
          </a:p>
        </p:txBody>
      </p:sp>
      <p:sp>
        <p:nvSpPr>
          <p:cNvPr id="3" name="Text Placeholder 2"/>
          <p:cNvSpPr>
            <a:spLocks noGrp="1"/>
          </p:cNvSpPr>
          <p:nvPr>
            <p:ph type="body" idx="1"/>
          </p:nvPr>
        </p:nvSpPr>
        <p:spPr>
          <a:xfrm>
            <a:off x="2939145" y="1492729"/>
            <a:ext cx="6165666" cy="4359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pic>
        <p:nvPicPr>
          <p:cNvPr id="8" name="Picture 7" descr="A picture containing food&#10;&#10;Description automatically generated"/>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347959" y="188075"/>
            <a:ext cx="1005840" cy="987585"/>
          </a:xfrm>
          <a:prstGeom prst="rect">
            <a:avLst/>
          </a:prstGeom>
        </p:spPr>
      </p:pic>
      <p:sp>
        <p:nvSpPr>
          <p:cNvPr id="9" name="Rectangle 8">
            <a:hlinkClick r:id="rId15" action="ppaction://hlinksldjump"/>
          </p:cNvPr>
          <p:cNvSpPr/>
          <p:nvPr userDrawn="1"/>
        </p:nvSpPr>
        <p:spPr>
          <a:xfrm>
            <a:off x="1005652" y="6051220"/>
            <a:ext cx="3344675" cy="60850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a:solidFill>
                  <a:schemeClr val="accent1"/>
                </a:solidFill>
                <a:latin typeface="Times New Roman" panose="02020603050405020304" pitchFamily="18" charset="0"/>
                <a:cs typeface="Times New Roman" panose="02020603050405020304" pitchFamily="18" charset="0"/>
              </a:rPr>
              <a:t>GIỚI THIỆU</a:t>
            </a:r>
          </a:p>
        </p:txBody>
      </p:sp>
      <p:sp>
        <p:nvSpPr>
          <p:cNvPr id="11" name="Rectangle 10">
            <a:hlinkClick r:id="rId16" action="ppaction://hlinksldjump"/>
          </p:cNvPr>
          <p:cNvSpPr/>
          <p:nvPr userDrawn="1"/>
        </p:nvSpPr>
        <p:spPr>
          <a:xfrm>
            <a:off x="4350328" y="6051220"/>
            <a:ext cx="3616036" cy="60850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Times New Roman" panose="02020603050405020304" pitchFamily="18" charset="0"/>
                <a:cs typeface="Times New Roman" panose="02020603050405020304" pitchFamily="18" charset="0"/>
              </a:rPr>
              <a:t>NỘI DUNG</a:t>
            </a:r>
          </a:p>
        </p:txBody>
      </p:sp>
      <p:sp>
        <p:nvSpPr>
          <p:cNvPr id="12" name="Rectangle 11">
            <a:hlinkClick r:id="rId17" action="ppaction://hlinksldjump"/>
          </p:cNvPr>
          <p:cNvSpPr/>
          <p:nvPr userDrawn="1"/>
        </p:nvSpPr>
        <p:spPr>
          <a:xfrm>
            <a:off x="7966364" y="6051220"/>
            <a:ext cx="3387435" cy="60850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Times New Roman" panose="02020603050405020304" pitchFamily="18" charset="0"/>
                <a:cs typeface="Times New Roman" panose="02020603050405020304" pitchFamily="18" charset="0"/>
              </a:rPr>
              <a:t>KẾT LUẬN</a:t>
            </a:r>
          </a:p>
        </p:txBody>
      </p:sp>
      <p:cxnSp>
        <p:nvCxnSpPr>
          <p:cNvPr id="6" name="Straight Connector 5"/>
          <p:cNvCxnSpPr/>
          <p:nvPr userDrawn="1"/>
        </p:nvCxnSpPr>
        <p:spPr>
          <a:xfrm>
            <a:off x="3003280" y="976829"/>
            <a:ext cx="6309358" cy="0"/>
          </a:xfrm>
          <a:prstGeom prst="line">
            <a:avLst/>
          </a:prstGeom>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lnSpc>
          <a:spcPct val="90000"/>
        </a:lnSpc>
        <a:spcBef>
          <a:spcPct val="0"/>
        </a:spcBef>
        <a:buNone/>
        <a:defRPr sz="400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457200" indent="-457200" algn="just"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slide" Target="slide9.xml"/><Relationship Id="rId5" Type="http://schemas.openxmlformats.org/officeDocument/2006/relationships/slide" Target="slide5.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wistedmatrix.com/trac/" TargetMode="External"/><Relationship Id="rId2" Type="http://schemas.openxmlformats.org/officeDocument/2006/relationships/hyperlink" Target="https://github.com/eventmachine/eventmachine"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chor="ctr">
            <a:normAutofit/>
          </a:bodyPr>
          <a:lstStyle/>
          <a:p>
            <a:r>
              <a:rPr lang="en-US" sz="3600"/>
              <a:t>XÂY DỰNG WEBSITE </a:t>
            </a:r>
            <a:br>
              <a:rPr lang="en-US" sz="3600"/>
            </a:br>
            <a:r>
              <a:rPr lang="en-US" sz="3600"/>
              <a:t>MUA BÁN CÁC SẢN PHẨM</a:t>
            </a:r>
            <a:br>
              <a:rPr lang="en-US" sz="3600"/>
            </a:br>
            <a:r>
              <a:rPr lang="en-US" sz="3600"/>
              <a:t>THÂN THIỆN VỚI MÔI TRƯỜNG VỚI NODEJS</a:t>
            </a:r>
          </a:p>
        </p:txBody>
      </p:sp>
      <p:sp>
        <p:nvSpPr>
          <p:cNvPr id="7" name="Subtitle 6"/>
          <p:cNvSpPr>
            <a:spLocks noGrp="1"/>
          </p:cNvSpPr>
          <p:nvPr>
            <p:ph type="subTitle" idx="1"/>
          </p:nvPr>
        </p:nvSpPr>
        <p:spPr>
          <a:xfrm>
            <a:off x="1524000" y="4223541"/>
            <a:ext cx="9144000" cy="1319130"/>
          </a:xfrm>
        </p:spPr>
        <p:txBody>
          <a:bodyPr>
            <a:noAutofit/>
          </a:bodyPr>
          <a:lstStyle/>
          <a:p>
            <a:pPr algn="just"/>
            <a:r>
              <a:rPr lang="en-US" sz="2400"/>
              <a:t>		</a:t>
            </a:r>
            <a:r>
              <a:rPr lang="en-US" sz="2400" b="1"/>
              <a:t>GVHD</a:t>
            </a:r>
            <a:r>
              <a:rPr lang="en-US" sz="2400"/>
              <a:t>: TS. Lê Văn Vinh</a:t>
            </a:r>
          </a:p>
          <a:p>
            <a:pPr algn="just"/>
            <a:r>
              <a:rPr lang="en-US" sz="2400"/>
              <a:t>		</a:t>
            </a:r>
            <a:r>
              <a:rPr lang="en-US" sz="2400" b="1"/>
              <a:t>SVTH</a:t>
            </a:r>
            <a:r>
              <a:rPr lang="en-US" sz="2400"/>
              <a:t>: Phạm Thị Ngọc Hường - MSSV 1: 16110351</a:t>
            </a:r>
          </a:p>
          <a:p>
            <a:pPr algn="just"/>
            <a:r>
              <a:rPr lang="en-US" sz="2400"/>
              <a:t>			 Lê Thị Thanh Ngân - MSSV 2: 16110396</a:t>
            </a:r>
          </a:p>
          <a:p>
            <a:pPr algn="just"/>
            <a:endParaRPr lang="en-US" sz="2400"/>
          </a:p>
          <a:p>
            <a:pPr algn="just"/>
            <a:r>
              <a:rPr lang="en-US" sz="2400"/>
              <a:t>					</a:t>
            </a:r>
          </a:p>
        </p:txBody>
      </p:sp>
      <p:sp>
        <p:nvSpPr>
          <p:cNvPr id="9" name="Title 4"/>
          <p:cNvSpPr txBox="1"/>
          <p:nvPr/>
        </p:nvSpPr>
        <p:spPr>
          <a:xfrm>
            <a:off x="1395045" y="136524"/>
            <a:ext cx="9144000" cy="87635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accent1"/>
                </a:solidFill>
                <a:latin typeface="Times New Roman" panose="02020603050405020304" pitchFamily="18" charset="0"/>
                <a:ea typeface="+mj-ea"/>
                <a:cs typeface="Times New Roman" panose="02020603050405020304" pitchFamily="18" charset="0"/>
              </a:defRPr>
            </a:lvl1pPr>
          </a:lstStyle>
          <a:p>
            <a:r>
              <a:rPr lang="en-US" sz="2800"/>
              <a:t>Tr</a:t>
            </a:r>
            <a:r>
              <a:rPr lang="vi-VN" sz="2800"/>
              <a:t>ư</a:t>
            </a:r>
            <a:r>
              <a:rPr lang="en-US" sz="2800"/>
              <a:t>ờng Đại học S</a:t>
            </a:r>
            <a:r>
              <a:rPr lang="vi-VN" sz="2800"/>
              <a:t>ư</a:t>
            </a:r>
            <a:r>
              <a:rPr lang="en-US" sz="2800"/>
              <a:t> phạm Kỹ thuật Tp. HCM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PHÁT TRIỂN ỨNG DỤNG</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sz="half" idx="2"/>
          </p:nvPr>
        </p:nvSpPr>
        <p:spPr/>
        <p:txBody>
          <a:bodyPr/>
          <a:lstStyle/>
          <a:p>
            <a:r>
              <a:rPr lang="en-US" b="1"/>
              <a:t>Sequence Diagram</a:t>
            </a:r>
          </a:p>
        </p:txBody>
      </p:sp>
      <p:pic>
        <p:nvPicPr>
          <p:cNvPr id="7" name="Content Placeholder 6">
            <a:extLst>
              <a:ext uri="{FF2B5EF4-FFF2-40B4-BE49-F238E27FC236}">
                <a16:creationId xmlns:a16="http://schemas.microsoft.com/office/drawing/2014/main" id="{BBFBE439-4D3D-4D5C-94E0-1DCD3B162851}"/>
              </a:ext>
            </a:extLst>
          </p:cNvPr>
          <p:cNvPicPr>
            <a:picLocks noGrp="1"/>
          </p:cNvPicPr>
          <p:nvPr>
            <p:ph sz="quarter" idx="4"/>
          </p:nvPr>
        </p:nvPicPr>
        <p:blipFill>
          <a:blip r:embed="rId2"/>
          <a:stretch>
            <a:fillRect/>
          </a:stretch>
        </p:blipFill>
        <p:spPr>
          <a:xfrm>
            <a:off x="4670473" y="1409783"/>
            <a:ext cx="6439919" cy="4266067"/>
          </a:xfrm>
          <a:prstGeom prst="rect">
            <a:avLst/>
          </a:prstGeom>
          <a:noFill/>
          <a:ln>
            <a:noFill/>
          </a:ln>
        </p:spPr>
      </p:pic>
    </p:spTree>
    <p:extLst>
      <p:ext uri="{BB962C8B-B14F-4D97-AF65-F5344CB8AC3E}">
        <p14:creationId xmlns:p14="http://schemas.microsoft.com/office/powerpoint/2010/main" val="268430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PHÁT TRIỂN ỨNG DỤNG</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sz="half" idx="2"/>
          </p:nvPr>
        </p:nvSpPr>
        <p:spPr/>
        <p:txBody>
          <a:bodyPr/>
          <a:lstStyle/>
          <a:p>
            <a:r>
              <a:rPr lang="en-US" b="1"/>
              <a:t>Class Diagram</a:t>
            </a:r>
          </a:p>
        </p:txBody>
      </p:sp>
      <p:pic>
        <p:nvPicPr>
          <p:cNvPr id="8" name="Content Placeholder 7" descr="Untitled Diagram">
            <a:extLst>
              <a:ext uri="{FF2B5EF4-FFF2-40B4-BE49-F238E27FC236}">
                <a16:creationId xmlns:a16="http://schemas.microsoft.com/office/drawing/2014/main" id="{EE523FF3-2E8A-4B72-B253-CA88D39D3B8F}"/>
              </a:ext>
            </a:extLst>
          </p:cNvPr>
          <p:cNvPicPr>
            <a:picLocks noGrp="1"/>
          </p:cNvPicPr>
          <p:nvPr>
            <p:ph sz="quarter" idx="4"/>
          </p:nvPr>
        </p:nvPicPr>
        <p:blipFill>
          <a:blip r:embed="rId2"/>
          <a:stretch>
            <a:fillRect/>
          </a:stretch>
        </p:blipFill>
        <p:spPr>
          <a:xfrm>
            <a:off x="4712677" y="1238188"/>
            <a:ext cx="6063176" cy="4381623"/>
          </a:xfrm>
          <a:prstGeom prst="rect">
            <a:avLst/>
          </a:prstGeom>
        </p:spPr>
      </p:pic>
    </p:spTree>
    <p:extLst>
      <p:ext uri="{BB962C8B-B14F-4D97-AF65-F5344CB8AC3E}">
        <p14:creationId xmlns:p14="http://schemas.microsoft.com/office/powerpoint/2010/main" val="326990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DEMO</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idx="1"/>
          </p:nvPr>
        </p:nvSpPr>
        <p:spPr/>
        <p:txBody>
          <a:bodyPr/>
          <a:lstStyle/>
          <a:p>
            <a:pPr marL="0" indent="0">
              <a:buNone/>
            </a:pPr>
            <a:endParaRPr lang="en-US" b="1"/>
          </a:p>
        </p:txBody>
      </p:sp>
      <p:pic>
        <p:nvPicPr>
          <p:cNvPr id="7" name="Content Placeholder 6">
            <a:extLst>
              <a:ext uri="{FF2B5EF4-FFF2-40B4-BE49-F238E27FC236}">
                <a16:creationId xmlns:a16="http://schemas.microsoft.com/office/drawing/2014/main" id="{2D25F6BF-3FF0-4ED4-ADFA-5403F5C85DB9}"/>
              </a:ext>
            </a:extLst>
          </p:cNvPr>
          <p:cNvPicPr>
            <a:picLocks noGrp="1"/>
          </p:cNvPicPr>
          <p:nvPr>
            <p:ph sz="quarter" idx="4294967295"/>
          </p:nvPr>
        </p:nvPicPr>
        <p:blipFill>
          <a:blip r:embed="rId2"/>
          <a:stretch>
            <a:fillRect/>
          </a:stretch>
        </p:blipFill>
        <p:spPr>
          <a:xfrm>
            <a:off x="2939144" y="1724298"/>
            <a:ext cx="6615112" cy="3684588"/>
          </a:xfrm>
          <a:prstGeom prst="rect">
            <a:avLst/>
          </a:prstGeom>
          <a:noFill/>
          <a:ln>
            <a:noFill/>
          </a:ln>
        </p:spPr>
      </p:pic>
    </p:spTree>
    <p:extLst>
      <p:ext uri="{BB962C8B-B14F-4D97-AF65-F5344CB8AC3E}">
        <p14:creationId xmlns:p14="http://schemas.microsoft.com/office/powerpoint/2010/main" val="37008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DEMO</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idx="1"/>
          </p:nvPr>
        </p:nvSpPr>
        <p:spPr/>
        <p:txBody>
          <a:bodyPr/>
          <a:lstStyle/>
          <a:p>
            <a:pPr marL="0" indent="0">
              <a:buNone/>
            </a:pPr>
            <a:endParaRPr lang="en-US" b="1"/>
          </a:p>
        </p:txBody>
      </p:sp>
      <p:pic>
        <p:nvPicPr>
          <p:cNvPr id="5" name="Demo">
            <a:hlinkClick r:id="" action="ppaction://media"/>
            <a:extLst>
              <a:ext uri="{FF2B5EF4-FFF2-40B4-BE49-F238E27FC236}">
                <a16:creationId xmlns:a16="http://schemas.microsoft.com/office/drawing/2014/main" id="{A49B7DD1-97D2-4343-95AC-DF80C67BA459}"/>
              </a:ext>
            </a:extLst>
          </p:cNvPr>
          <p:cNvPicPr>
            <a:picLocks noGrp="1" noChangeAspect="1"/>
          </p:cNvPicPr>
          <p:nvPr>
            <p:ph sz="quarter" idx="4294967295"/>
            <a:videoFile r:link="rId2"/>
            <p:extLst>
              <p:ext uri="{DAA4B4D4-6D71-4841-9C94-3DE7FCFB9230}">
                <p14:media xmlns:p14="http://schemas.microsoft.com/office/powerpoint/2010/main" r:embed="rId1"/>
              </p:ext>
            </p:extLst>
          </p:nvPr>
        </p:nvPicPr>
        <p:blipFill>
          <a:blip r:embed="rId4"/>
          <a:stretch>
            <a:fillRect/>
          </a:stretch>
        </p:blipFill>
        <p:spPr>
          <a:xfrm>
            <a:off x="2818448" y="1586706"/>
            <a:ext cx="6524625" cy="3684588"/>
          </a:xfrm>
        </p:spPr>
      </p:pic>
    </p:spTree>
    <p:extLst>
      <p:ext uri="{BB962C8B-B14F-4D97-AF65-F5344CB8AC3E}">
        <p14:creationId xmlns:p14="http://schemas.microsoft.com/office/powerpoint/2010/main" val="386264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KẾT LUẬN</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sz="half" idx="2"/>
          </p:nvPr>
        </p:nvSpPr>
        <p:spPr/>
        <p:txBody>
          <a:bodyPr/>
          <a:lstStyle/>
          <a:p>
            <a:r>
              <a:rPr lang="en-US" b="1"/>
              <a:t>Những kết quả đạt được</a:t>
            </a:r>
          </a:p>
        </p:txBody>
      </p:sp>
      <p:sp>
        <p:nvSpPr>
          <p:cNvPr id="4" name="Content Placeholder 3">
            <a:extLst>
              <a:ext uri="{FF2B5EF4-FFF2-40B4-BE49-F238E27FC236}">
                <a16:creationId xmlns:a16="http://schemas.microsoft.com/office/drawing/2014/main" id="{F43C77F2-782D-48EE-B9E4-27C4CA44776B}"/>
              </a:ext>
            </a:extLst>
          </p:cNvPr>
          <p:cNvSpPr>
            <a:spLocks noGrp="1"/>
          </p:cNvSpPr>
          <p:nvPr>
            <p:ph sz="quarter" idx="4"/>
          </p:nvPr>
        </p:nvSpPr>
        <p:spPr/>
        <p:txBody>
          <a:bodyPr/>
          <a:lstStyle/>
          <a:p>
            <a:pPr marL="457200" indent="-457200">
              <a:buFont typeface="Wingdings" panose="05000000000000000000" pitchFamily="2" charset="2"/>
              <a:buChar char="v"/>
            </a:pPr>
            <a:r>
              <a:rPr lang="en-US"/>
              <a:t>Xây dựng được một website mua bán các sản phẩm thân thiện với môi trường khá giống mục tiêu đặt ra, khá đầy đủ chức năng.</a:t>
            </a:r>
          </a:p>
          <a:p>
            <a:pPr marL="457200" indent="-457200">
              <a:buFont typeface="Wingdings" panose="05000000000000000000" pitchFamily="2" charset="2"/>
              <a:buChar char="v"/>
            </a:pPr>
            <a:r>
              <a:rPr lang="en-US"/>
              <a:t>Có thêm nhiều kiến thức mới về ngôn ngữ, công nghệ và hệ quản trị cơ sở dữ liệu.</a:t>
            </a:r>
          </a:p>
          <a:p>
            <a:endParaRPr lang="en-US"/>
          </a:p>
        </p:txBody>
      </p:sp>
    </p:spTree>
    <p:extLst>
      <p:ext uri="{BB962C8B-B14F-4D97-AF65-F5344CB8AC3E}">
        <p14:creationId xmlns:p14="http://schemas.microsoft.com/office/powerpoint/2010/main" val="1617542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KẾT LUẬN</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sz="half" idx="2"/>
          </p:nvPr>
        </p:nvSpPr>
        <p:spPr/>
        <p:txBody>
          <a:bodyPr/>
          <a:lstStyle/>
          <a:p>
            <a:r>
              <a:rPr lang="en-US" b="1"/>
              <a:t>Hướng phát triển</a:t>
            </a:r>
            <a:endParaRPr lang="en-US"/>
          </a:p>
        </p:txBody>
      </p:sp>
      <p:sp>
        <p:nvSpPr>
          <p:cNvPr id="4" name="Content Placeholder 3">
            <a:extLst>
              <a:ext uri="{FF2B5EF4-FFF2-40B4-BE49-F238E27FC236}">
                <a16:creationId xmlns:a16="http://schemas.microsoft.com/office/drawing/2014/main" id="{F43C77F2-782D-48EE-B9E4-27C4CA44776B}"/>
              </a:ext>
            </a:extLst>
          </p:cNvPr>
          <p:cNvSpPr>
            <a:spLocks noGrp="1"/>
          </p:cNvSpPr>
          <p:nvPr>
            <p:ph sz="quarter" idx="4"/>
          </p:nvPr>
        </p:nvSpPr>
        <p:spPr/>
        <p:txBody>
          <a:bodyPr/>
          <a:lstStyle/>
          <a:p>
            <a:pPr marL="457200" indent="-457200">
              <a:buFont typeface="Wingdings" panose="05000000000000000000" pitchFamily="2" charset="2"/>
              <a:buChar char="v"/>
            </a:pPr>
            <a:r>
              <a:rPr lang="en-US"/>
              <a:t>Khắc phục các khó khăn, rủi lo tốt hơn</a:t>
            </a:r>
          </a:p>
          <a:p>
            <a:pPr marL="457200" indent="-457200">
              <a:buFont typeface="Wingdings" panose="05000000000000000000" pitchFamily="2" charset="2"/>
              <a:buChar char="v"/>
            </a:pPr>
            <a:r>
              <a:rPr lang="en-US"/>
              <a:t>Tổ chức tối ưu hóa giao diện phù hợp, dễ tiếp cận hơn với người dùng</a:t>
            </a:r>
          </a:p>
          <a:p>
            <a:pPr marL="457200" indent="-457200">
              <a:buFont typeface="Wingdings" panose="05000000000000000000" pitchFamily="2" charset="2"/>
              <a:buChar char="v"/>
            </a:pPr>
            <a:r>
              <a:rPr lang="en-US"/>
              <a:t>Hoàn thành các chức năng còn thiếu như đăng kí, đăng nhập, thống kê doanh thu, chia sẻ tin tức lên facebook</a:t>
            </a:r>
          </a:p>
        </p:txBody>
      </p:sp>
    </p:spTree>
    <p:extLst>
      <p:ext uri="{BB962C8B-B14F-4D97-AF65-F5344CB8AC3E}">
        <p14:creationId xmlns:p14="http://schemas.microsoft.com/office/powerpoint/2010/main" val="423249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THANK YOU !</a:t>
            </a:r>
          </a:p>
        </p:txBody>
      </p:sp>
      <p:pic>
        <p:nvPicPr>
          <p:cNvPr id="7" name="Picture 6" descr="A picture containing drawing&#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5741"/>
            <a:ext cx="12191999" cy="41354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NỘI DUNG TRÌNH BÀY</a:t>
            </a:r>
          </a:p>
        </p:txBody>
      </p:sp>
      <p:sp>
        <p:nvSpPr>
          <p:cNvPr id="6" name="Content Placeholder 5"/>
          <p:cNvSpPr>
            <a:spLocks noGrp="1"/>
          </p:cNvSpPr>
          <p:nvPr>
            <p:ph sz="half" idx="1"/>
          </p:nvPr>
        </p:nvSpPr>
        <p:spPr/>
        <p:txBody>
          <a:bodyPr anchor="ctr">
            <a:normAutofit/>
          </a:bodyPr>
          <a:lstStyle/>
          <a:p>
            <a:r>
              <a:rPr lang="en-US" sz="2400"/>
              <a:t>Mục tiêu</a:t>
            </a:r>
          </a:p>
          <a:p>
            <a:pPr>
              <a:lnSpc>
                <a:spcPct val="200000"/>
              </a:lnSpc>
            </a:pPr>
            <a:r>
              <a:rPr lang="en-US" sz="2400"/>
              <a:t>Lý do chọn đề tài</a:t>
            </a:r>
          </a:p>
          <a:p>
            <a:pPr>
              <a:lnSpc>
                <a:spcPct val="200000"/>
              </a:lnSpc>
            </a:pPr>
            <a:r>
              <a:rPr lang="en-US" sz="2400"/>
              <a:t> Cơ sở lý thuyết</a:t>
            </a:r>
          </a:p>
          <a:p>
            <a:pPr marL="0" indent="0">
              <a:lnSpc>
                <a:spcPct val="200000"/>
              </a:lnSpc>
              <a:buNone/>
            </a:pPr>
            <a:r>
              <a:rPr lang="en-US" sz="2400"/>
              <a:t> </a:t>
            </a:r>
          </a:p>
        </p:txBody>
      </p:sp>
      <p:sp>
        <p:nvSpPr>
          <p:cNvPr id="2" name="Content Placeholder 1"/>
          <p:cNvSpPr>
            <a:spLocks noGrp="1"/>
          </p:cNvSpPr>
          <p:nvPr>
            <p:ph sz="half" idx="2"/>
          </p:nvPr>
        </p:nvSpPr>
        <p:spPr/>
        <p:txBody>
          <a:bodyPr/>
          <a:lstStyle/>
          <a:p>
            <a:pPr marL="457200" indent="-457200">
              <a:lnSpc>
                <a:spcPct val="200000"/>
              </a:lnSpc>
              <a:buFont typeface="Wingdings" panose="05000000000000000000" pitchFamily="2" charset="2"/>
              <a:buChar char="v"/>
            </a:pPr>
            <a:r>
              <a:rPr lang="en-US" sz="2400"/>
              <a:t>Phát triển ứng dụng</a:t>
            </a:r>
          </a:p>
          <a:p>
            <a:pPr marL="457200" indent="-457200">
              <a:lnSpc>
                <a:spcPct val="200000"/>
              </a:lnSpc>
              <a:buFont typeface="Wingdings" panose="05000000000000000000" pitchFamily="2" charset="2"/>
              <a:buChar char="v"/>
            </a:pPr>
            <a:r>
              <a:rPr lang="en-US" sz="2400"/>
              <a:t>Demo</a:t>
            </a:r>
          </a:p>
          <a:p>
            <a:endParaRPr lang="en-US"/>
          </a:p>
        </p:txBody>
      </p:sp>
      <p:sp>
        <p:nvSpPr>
          <p:cNvPr id="24" name="Rectangle: Rounded Corners 23">
            <a:hlinkClick r:id="rId3" action="ppaction://hlinksldjump"/>
          </p:cNvPr>
          <p:cNvSpPr/>
          <p:nvPr/>
        </p:nvSpPr>
        <p:spPr>
          <a:xfrm>
            <a:off x="4100396" y="2005480"/>
            <a:ext cx="1330403" cy="5627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Xem thêm</a:t>
            </a:r>
          </a:p>
        </p:txBody>
      </p:sp>
      <p:sp>
        <p:nvSpPr>
          <p:cNvPr id="25" name="Rectangle: Rounded Corners 24">
            <a:hlinkClick r:id="rId4" action="ppaction://hlinksldjump"/>
          </p:cNvPr>
          <p:cNvSpPr/>
          <p:nvPr/>
        </p:nvSpPr>
        <p:spPr>
          <a:xfrm>
            <a:off x="4100395" y="2808964"/>
            <a:ext cx="1330403" cy="5627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Xem thêm</a:t>
            </a:r>
          </a:p>
        </p:txBody>
      </p:sp>
      <p:sp>
        <p:nvSpPr>
          <p:cNvPr id="26" name="Rectangle: Rounded Corners 25">
            <a:hlinkClick r:id="rId5" action="ppaction://hlinksldjump"/>
          </p:cNvPr>
          <p:cNvSpPr/>
          <p:nvPr/>
        </p:nvSpPr>
        <p:spPr>
          <a:xfrm>
            <a:off x="4100396" y="3719940"/>
            <a:ext cx="1330403" cy="5627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Xem thêm</a:t>
            </a:r>
          </a:p>
        </p:txBody>
      </p:sp>
      <p:sp>
        <p:nvSpPr>
          <p:cNvPr id="10" name="Rectangle: Rounded Corners 9">
            <a:hlinkClick r:id="rId6" action="ppaction://hlinksldjump"/>
          </p:cNvPr>
          <p:cNvSpPr/>
          <p:nvPr/>
        </p:nvSpPr>
        <p:spPr>
          <a:xfrm>
            <a:off x="10023397" y="2005480"/>
            <a:ext cx="1330403" cy="5627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Xem thêm</a:t>
            </a:r>
          </a:p>
        </p:txBody>
      </p:sp>
      <p:sp>
        <p:nvSpPr>
          <p:cNvPr id="11" name="Rectangle: Rounded Corners 10">
            <a:hlinkClick r:id="rId7" action="ppaction://hlinksldjump"/>
          </p:cNvPr>
          <p:cNvSpPr/>
          <p:nvPr/>
        </p:nvSpPr>
        <p:spPr>
          <a:xfrm>
            <a:off x="10030140" y="2806991"/>
            <a:ext cx="1330403" cy="5627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Xem thêm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MỤC TIÊU</a:t>
            </a:r>
          </a:p>
        </p:txBody>
      </p:sp>
      <p:sp>
        <p:nvSpPr>
          <p:cNvPr id="6" name="Content Placeholder 5"/>
          <p:cNvSpPr>
            <a:spLocks noGrp="1"/>
          </p:cNvSpPr>
          <p:nvPr>
            <p:ph sz="half" idx="1"/>
          </p:nvPr>
        </p:nvSpPr>
        <p:spPr/>
        <p:txBody>
          <a:bodyPr anchor="ctr">
            <a:normAutofit fontScale="77500" lnSpcReduction="20000"/>
          </a:bodyPr>
          <a:lstStyle/>
          <a:p>
            <a:pPr lvl="0"/>
            <a:r>
              <a:rPr lang="en-US"/>
              <a:t>Khảo sát hiện trạng, điều tra, tham khảo một số trang web về môi trường khác</a:t>
            </a:r>
          </a:p>
          <a:p>
            <a:pPr lvl="0"/>
            <a:r>
              <a:rPr lang="en-US"/>
              <a:t>Điều tra cách quản lý sản phẩm, bán hàng, hàng tồn kho</a:t>
            </a:r>
          </a:p>
          <a:p>
            <a:pPr lvl="0"/>
            <a:r>
              <a:rPr lang="en-US"/>
              <a:t>Tìm hiểu các mô hình đang hoạt động trong lĩnh vực này</a:t>
            </a:r>
          </a:p>
          <a:p>
            <a:pPr lvl="0"/>
            <a:r>
              <a:rPr lang="en-US"/>
              <a:t>Điều tra nhận thức và thói quen của người dùng khi mua hàng</a:t>
            </a:r>
          </a:p>
          <a:p>
            <a:pPr lvl="0"/>
            <a:r>
              <a:rPr lang="en-US"/>
              <a:t>Dựng use case, sequence, class diagram</a:t>
            </a:r>
          </a:p>
          <a:p>
            <a:r>
              <a:rPr lang="en-US"/>
              <a:t>Thiết kế cơ sở dữ liệu</a:t>
            </a:r>
          </a:p>
          <a:p>
            <a:r>
              <a:rPr lang="en-US"/>
              <a:t>Tìm hiểu các công nghệ liên quan đến đề tài như: Javascript, NodeJs, MongoDb Atlas</a:t>
            </a:r>
            <a:endParaRPr lang="en-US" sz="2400"/>
          </a:p>
        </p:txBody>
      </p:sp>
      <p:sp>
        <p:nvSpPr>
          <p:cNvPr id="2" name="Content Placeholder 1"/>
          <p:cNvSpPr>
            <a:spLocks noGrp="1"/>
          </p:cNvSpPr>
          <p:nvPr>
            <p:ph sz="half" idx="2"/>
          </p:nvPr>
        </p:nvSpPr>
        <p:spPr>
          <a:xfrm>
            <a:off x="6096000" y="1416435"/>
            <a:ext cx="5181600" cy="4351338"/>
          </a:xfrm>
        </p:spPr>
        <p:txBody>
          <a:bodyPr>
            <a:noAutofit/>
          </a:bodyPr>
          <a:lstStyle/>
          <a:p>
            <a:pPr marL="457200" indent="-457200">
              <a:buFont typeface="Wingdings" panose="05000000000000000000" pitchFamily="2" charset="2"/>
              <a:buChar char="v"/>
            </a:pPr>
            <a:r>
              <a:rPr lang="en-US" sz="2200"/>
              <a:t>Tìm hiểu MongoDb Atlas</a:t>
            </a:r>
          </a:p>
          <a:p>
            <a:pPr marL="457200" indent="-457200">
              <a:buFont typeface="Wingdings" panose="05000000000000000000" pitchFamily="2" charset="2"/>
              <a:buChar char="v"/>
            </a:pPr>
            <a:r>
              <a:rPr lang="en-US" sz="2200"/>
              <a:t>Thực hiện code backend và liên kết frontend các chức năng: tìm kiếm, đặt hàng, quản lý đơn hàng, thêm, xóa , sửa sản phẩm</a:t>
            </a:r>
          </a:p>
          <a:p>
            <a:pPr marL="457200" indent="-457200">
              <a:buFont typeface="Wingdings" panose="05000000000000000000" pitchFamily="2" charset="2"/>
              <a:buChar char="v"/>
            </a:pPr>
            <a:r>
              <a:rPr lang="en-US" sz="2200"/>
              <a:t>Testing theo từng màn hình và nghiệp vụ</a:t>
            </a:r>
          </a:p>
          <a:p>
            <a:pPr marL="457200" indent="-457200">
              <a:buFont typeface="Wingdings" panose="05000000000000000000" pitchFamily="2" charset="2"/>
              <a:buChar char="v"/>
            </a:pPr>
            <a:r>
              <a:rPr lang="en-US" sz="2200"/>
              <a:t>Kiểm tra toàn bộ chương trình và báo cáo</a:t>
            </a:r>
          </a:p>
          <a:p>
            <a:pPr marL="457200" indent="-457200">
              <a:buFont typeface="Wingdings" panose="05000000000000000000" pitchFamily="2" charset="2"/>
              <a:buChar char="v"/>
            </a:pPr>
            <a:r>
              <a:rPr lang="en-US" sz="2200"/>
              <a:t>Hoàn thành website </a:t>
            </a:r>
            <a:r>
              <a:rPr lang="en-US" sz="2200" b="1"/>
              <a:t>-</a:t>
            </a:r>
            <a:r>
              <a:rPr lang="en-US" sz="2200"/>
              <a:t>Tạo trang web cho mọi người yêu và quan tâm môi trường sống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LÝ DO CHỌN ĐỀ TÀI</a:t>
            </a:r>
          </a:p>
        </p:txBody>
      </p:sp>
      <p:sp>
        <p:nvSpPr>
          <p:cNvPr id="6" name="Content Placeholder 5"/>
          <p:cNvSpPr>
            <a:spLocks noGrp="1"/>
          </p:cNvSpPr>
          <p:nvPr>
            <p:ph idx="1"/>
          </p:nvPr>
        </p:nvSpPr>
        <p:spPr/>
        <p:txBody>
          <a:bodyPr anchor="ctr">
            <a:normAutofit/>
          </a:bodyPr>
          <a:lstStyle/>
          <a:p>
            <a:r>
              <a:rPr lang="en-US" sz="2400"/>
              <a:t>Sử dụng các sản phẩm thân thiện với môi tr</a:t>
            </a:r>
            <a:r>
              <a:rPr lang="vi-VN" sz="2400"/>
              <a:t>ư</a:t>
            </a:r>
            <a:r>
              <a:rPr lang="en-US" sz="2400"/>
              <a:t>ờng đang là xu h</a:t>
            </a:r>
            <a:r>
              <a:rPr lang="vi-VN" sz="2400"/>
              <a:t>ư</a:t>
            </a:r>
            <a:r>
              <a:rPr lang="en-US" sz="2400"/>
              <a:t>ớng</a:t>
            </a:r>
          </a:p>
          <a:p>
            <a:pPr lvl="0"/>
            <a:r>
              <a:rPr lang="en-US" sz="2400"/>
              <a:t>Hiện nay đang thiếu các kênh bán lẻ trực tuyến để đáng ứng nhu cầu ngày càng tang</a:t>
            </a:r>
          </a:p>
          <a:p>
            <a:pPr marL="0" lvl="0" indent="0">
              <a:buNone/>
            </a:pPr>
            <a:endParaRPr lang="en-US" sz="2400"/>
          </a:p>
        </p:txBody>
      </p:sp>
    </p:spTree>
    <p:extLst>
      <p:ext uri="{BB962C8B-B14F-4D97-AF65-F5344CB8AC3E}">
        <p14:creationId xmlns:p14="http://schemas.microsoft.com/office/powerpoint/2010/main" val="4157160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br>
            <a:r>
              <a:rPr lang="en-US"/>
              <a:t>CƠ SỞ LÝ THUYẾT</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sz="half" idx="2"/>
          </p:nvPr>
        </p:nvSpPr>
        <p:spPr/>
        <p:txBody>
          <a:bodyPr/>
          <a:lstStyle/>
          <a:p>
            <a:r>
              <a:rPr lang="en-US" b="1"/>
              <a:t>Ngôn ngữ lập trình</a:t>
            </a:r>
            <a:endParaRPr lang="en-US"/>
          </a:p>
        </p:txBody>
      </p:sp>
      <p:sp>
        <p:nvSpPr>
          <p:cNvPr id="7" name="Content Placeholder 6">
            <a:extLst>
              <a:ext uri="{FF2B5EF4-FFF2-40B4-BE49-F238E27FC236}">
                <a16:creationId xmlns:a16="http://schemas.microsoft.com/office/drawing/2014/main" id="{AC9E06D9-F7A8-4059-9ACF-05975B9792EC}"/>
              </a:ext>
            </a:extLst>
          </p:cNvPr>
          <p:cNvSpPr>
            <a:spLocks noGrp="1"/>
          </p:cNvSpPr>
          <p:nvPr>
            <p:ph sz="quarter" idx="4"/>
          </p:nvPr>
        </p:nvSpPr>
        <p:spPr/>
        <p:txBody>
          <a:bodyPr>
            <a:normAutofit fontScale="70000" lnSpcReduction="20000"/>
          </a:bodyPr>
          <a:lstStyle/>
          <a:p>
            <a:pPr marL="457200" indent="-457200">
              <a:buFont typeface="Wingdings" panose="05000000000000000000" pitchFamily="2" charset="2"/>
              <a:buChar char="v"/>
            </a:pPr>
            <a:r>
              <a:rPr lang="en-US"/>
              <a:t>NodeJS là một nền tảng (Platform) phát triển độc lập được xây dựng ở trên Javascript Runtime của Chrome có thể xây dựng được các ứng dụng mạng một cách nhanh chóng và dễ dàng mở rộng.</a:t>
            </a:r>
          </a:p>
          <a:p>
            <a:pPr marL="457200" indent="-457200">
              <a:buFont typeface="Wingdings" panose="05000000000000000000" pitchFamily="2" charset="2"/>
              <a:buChar char="v"/>
            </a:pPr>
            <a:r>
              <a:rPr lang="en-US"/>
              <a:t>NodeJS được xây dựng và phát triển từ năm 2009, bảo trợ bởi công ty Joyent, trụ sở tại California, Hoa Kỳ.</a:t>
            </a:r>
          </a:p>
          <a:p>
            <a:pPr marL="457200" indent="-457200">
              <a:buFont typeface="Wingdings" panose="05000000000000000000" pitchFamily="2" charset="2"/>
              <a:buChar char="v"/>
            </a:pPr>
            <a:r>
              <a:rPr lang="en-US"/>
              <a:t>NodeJs tạo ra được các ứng dụng có tốc độ xử lý nhanh, realtime thời gian thực.</a:t>
            </a:r>
          </a:p>
          <a:p>
            <a:pPr marL="457200" indent="-457200">
              <a:buFont typeface="Wingdings" panose="05000000000000000000" pitchFamily="2" charset="2"/>
              <a:buChar char="v"/>
            </a:pPr>
            <a:r>
              <a:rPr lang="en-US"/>
              <a:t>NodeJs có thiết kế tương tự và bị ảnh hưởng bởi các hệ thống như </a:t>
            </a:r>
            <a:r>
              <a:rPr lang="en-US">
                <a:hlinkClick r:id="rId2"/>
              </a:rPr>
              <a:t>Máy sự kiện</a:t>
            </a:r>
            <a:r>
              <a:rPr lang="en-US"/>
              <a:t> của Ruby và </a:t>
            </a:r>
            <a:r>
              <a:rPr lang="en-US">
                <a:hlinkClick r:id="rId3"/>
              </a:rPr>
              <a:t>Twisted</a:t>
            </a:r>
            <a:r>
              <a:rPr lang="en-US"/>
              <a:t> của Python . </a:t>
            </a:r>
          </a:p>
          <a:p>
            <a:pPr marL="457200" indent="-457200">
              <a:buFont typeface="Wingdings" panose="05000000000000000000" pitchFamily="2" charset="2"/>
              <a:buChar char="v"/>
            </a:pPr>
            <a:r>
              <a:rPr lang="en-US"/>
              <a:t>NodeJS áp dụng cho các sản phẩm có lượng truy cập lớn, cần mở rộng nhanh, cần đổi mới công nghệ, hoặc tạo ra các đề tài Startup nhanh nhất có thể</a:t>
            </a: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br>
            <a:r>
              <a:rPr lang="en-US"/>
              <a:t>CƠ SỞ LÝ THUYẾT</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sz="half" idx="2"/>
          </p:nvPr>
        </p:nvSpPr>
        <p:spPr/>
        <p:txBody>
          <a:bodyPr/>
          <a:lstStyle/>
          <a:p>
            <a:r>
              <a:rPr lang="en-US" b="1"/>
              <a:t>Hệ quản trị CSDL</a:t>
            </a:r>
            <a:endParaRPr lang="en-US"/>
          </a:p>
        </p:txBody>
      </p:sp>
      <p:sp>
        <p:nvSpPr>
          <p:cNvPr id="7" name="Content Placeholder 6">
            <a:extLst>
              <a:ext uri="{FF2B5EF4-FFF2-40B4-BE49-F238E27FC236}">
                <a16:creationId xmlns:a16="http://schemas.microsoft.com/office/drawing/2014/main" id="{AC9E06D9-F7A8-4059-9ACF-05975B9792EC}"/>
              </a:ext>
            </a:extLst>
          </p:cNvPr>
          <p:cNvSpPr>
            <a:spLocks noGrp="1"/>
          </p:cNvSpPr>
          <p:nvPr>
            <p:ph sz="quarter" idx="4"/>
          </p:nvPr>
        </p:nvSpPr>
        <p:spPr/>
        <p:txBody>
          <a:bodyPr>
            <a:normAutofit fontScale="70000" lnSpcReduction="20000"/>
          </a:bodyPr>
          <a:lstStyle/>
          <a:p>
            <a:pPr marL="457200" indent="-457200">
              <a:buFont typeface="Wingdings" panose="05000000000000000000" pitchFamily="2" charset="2"/>
              <a:buChar char="v"/>
            </a:pPr>
            <a:r>
              <a:rPr lang="en-US"/>
              <a:t>MongoDB Atlas là một cơ sở dữ liệu đám mây được quản lý hoàn toàn được phát triển bởi cùng những người xây dựng MongoDB</a:t>
            </a:r>
          </a:p>
          <a:p>
            <a:pPr marL="457200" indent="-457200">
              <a:buFont typeface="Wingdings" panose="05000000000000000000" pitchFamily="2" charset="2"/>
              <a:buChar char="v"/>
            </a:pPr>
            <a:r>
              <a:rPr lang="en-US"/>
              <a:t>NoSql Database : Cơ sở dữ liệu không quan hệ và phân phối</a:t>
            </a:r>
          </a:p>
          <a:p>
            <a:r>
              <a:rPr lang="en-US"/>
              <a:t>+	NoSQL có định hướng tài liệu. </a:t>
            </a:r>
          </a:p>
          <a:p>
            <a:r>
              <a:rPr lang="en-US"/>
              <a:t>+	Cơ sở dữ liệu NoSQL cung cấp một lợi thế lớn, đặc biệt cho các nhà phát triển ứng dụng: dễ truy cập. Các cơ sở dữ liệu quan hệ có quan hệ đầy đủ với các ứng dụng được viết bằng các ngôn ngữ lập trình hướng đối tượng như Java, PHP và Python. Cơ sở dữ liệu NoSQL thường có thể chệch hướng vấn đề này thông qua các API, cho phép các nhà phát triển thực hiện các truy vấn mà không cần phải học SQL hay hiểu kiến trúc cơ sở của hệ thống cơ sở dữ liệu của họ</a:t>
            </a:r>
          </a:p>
        </p:txBody>
      </p:sp>
    </p:spTree>
    <p:extLst>
      <p:ext uri="{BB962C8B-B14F-4D97-AF65-F5344CB8AC3E}">
        <p14:creationId xmlns:p14="http://schemas.microsoft.com/office/powerpoint/2010/main" val="3928723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br>
            <a:r>
              <a:rPr lang="en-US"/>
              <a:t>CƠ SỞ LÝ THUYẾT</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sz="half" idx="2"/>
          </p:nvPr>
        </p:nvSpPr>
        <p:spPr/>
        <p:txBody>
          <a:bodyPr/>
          <a:lstStyle/>
          <a:p>
            <a:r>
              <a:rPr lang="en-US" b="1"/>
              <a:t>Tìm hiểu mô hình MVC xây dựng website</a:t>
            </a:r>
            <a:endParaRPr lang="en-US"/>
          </a:p>
        </p:txBody>
      </p:sp>
      <p:pic>
        <p:nvPicPr>
          <p:cNvPr id="5" name="Content Placeholder 4">
            <a:extLst>
              <a:ext uri="{FF2B5EF4-FFF2-40B4-BE49-F238E27FC236}">
                <a16:creationId xmlns:a16="http://schemas.microsoft.com/office/drawing/2014/main" id="{CC8996DC-720A-49D6-8004-5A312948B451}"/>
              </a:ext>
            </a:extLst>
          </p:cNvPr>
          <p:cNvPicPr>
            <a:picLocks noGrp="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006181" y="1926431"/>
            <a:ext cx="5953125" cy="3476625"/>
          </a:xfrm>
          <a:prstGeom prst="rect">
            <a:avLst/>
          </a:prstGeom>
          <a:noFill/>
          <a:ln>
            <a:noFill/>
          </a:ln>
        </p:spPr>
      </p:pic>
    </p:spTree>
    <p:extLst>
      <p:ext uri="{BB962C8B-B14F-4D97-AF65-F5344CB8AC3E}">
        <p14:creationId xmlns:p14="http://schemas.microsoft.com/office/powerpoint/2010/main" val="87333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br>
            <a:r>
              <a:rPr lang="en-US"/>
              <a:t>CƠ SỞ LÝ THUYẾT</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sz="half" idx="2"/>
          </p:nvPr>
        </p:nvSpPr>
        <p:spPr/>
        <p:txBody>
          <a:bodyPr/>
          <a:lstStyle/>
          <a:p>
            <a:r>
              <a:rPr lang="en-US" b="1"/>
              <a:t>Tìm hiểu mô hình MVC xây dựng website</a:t>
            </a:r>
            <a:endParaRPr lang="en-US"/>
          </a:p>
        </p:txBody>
      </p:sp>
      <p:sp>
        <p:nvSpPr>
          <p:cNvPr id="4" name="Content Placeholder 3">
            <a:extLst>
              <a:ext uri="{FF2B5EF4-FFF2-40B4-BE49-F238E27FC236}">
                <a16:creationId xmlns:a16="http://schemas.microsoft.com/office/drawing/2014/main" id="{747C4603-2A3C-490B-ACFA-8DA2C97DCDC5}"/>
              </a:ext>
            </a:extLst>
          </p:cNvPr>
          <p:cNvSpPr>
            <a:spLocks noGrp="1"/>
          </p:cNvSpPr>
          <p:nvPr>
            <p:ph sz="quarter" idx="4"/>
          </p:nvPr>
        </p:nvSpPr>
        <p:spPr/>
        <p:txBody>
          <a:bodyPr>
            <a:normAutofit/>
          </a:bodyPr>
          <a:lstStyle/>
          <a:p>
            <a:pPr marL="914400" lvl="1" indent="-457200">
              <a:buFont typeface="Wingdings" panose="05000000000000000000" pitchFamily="2" charset="2"/>
              <a:buChar char="v"/>
            </a:pPr>
            <a:r>
              <a:rPr lang="en-US" sz="2400" b="1"/>
              <a:t>Model</a:t>
            </a:r>
            <a:r>
              <a:rPr lang="en-US" sz="2400"/>
              <a:t>: Tương tác và truy xuất dữ liệu đến database (cơ sở dữ liệu)</a:t>
            </a:r>
          </a:p>
          <a:p>
            <a:pPr marL="914400" lvl="1" indent="-457200">
              <a:buFont typeface="Wingdings" panose="05000000000000000000" pitchFamily="2" charset="2"/>
              <a:buChar char="v"/>
            </a:pPr>
            <a:r>
              <a:rPr lang="en-US" sz="2400" b="1"/>
              <a:t>View</a:t>
            </a:r>
            <a:r>
              <a:rPr lang="en-US" sz="2400"/>
              <a:t>: Giao diện mà người dùng có thể nhìn thấy, tuy nhiên thường view chỉ có một nhiệm vụ duy nhất là hiển thị dữ liệu</a:t>
            </a:r>
          </a:p>
          <a:p>
            <a:pPr marL="914400" lvl="1" indent="-457200">
              <a:buFont typeface="Wingdings" panose="05000000000000000000" pitchFamily="2" charset="2"/>
              <a:buChar char="v"/>
            </a:pPr>
            <a:r>
              <a:rPr lang="en-US" sz="2400" b="1"/>
              <a:t>Controller</a:t>
            </a:r>
            <a:r>
              <a:rPr lang="en-US" sz="2400"/>
              <a:t>: Nó có nhiệm vụ điều khiển tương tác giữa Model và View cũng như xử lý logic nghiệp vụ (Business)</a:t>
            </a:r>
          </a:p>
          <a:p>
            <a:endParaRPr lang="en-US" sz="2400"/>
          </a:p>
        </p:txBody>
      </p:sp>
    </p:spTree>
    <p:extLst>
      <p:ext uri="{BB962C8B-B14F-4D97-AF65-F5344CB8AC3E}">
        <p14:creationId xmlns:p14="http://schemas.microsoft.com/office/powerpoint/2010/main" val="2618009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PHÁT TRIỂN ỨNG DỤNG</a:t>
            </a:r>
            <a:br>
              <a:rPr lang="en-US"/>
            </a:br>
            <a:endParaRPr lang="en-US"/>
          </a:p>
        </p:txBody>
      </p:sp>
      <p:sp>
        <p:nvSpPr>
          <p:cNvPr id="6" name="Content Placeholder 5">
            <a:extLst>
              <a:ext uri="{FF2B5EF4-FFF2-40B4-BE49-F238E27FC236}">
                <a16:creationId xmlns:a16="http://schemas.microsoft.com/office/drawing/2014/main" id="{AB38CAF0-A829-4FE6-B706-A3863490B6E8}"/>
              </a:ext>
            </a:extLst>
          </p:cNvPr>
          <p:cNvSpPr>
            <a:spLocks noGrp="1"/>
          </p:cNvSpPr>
          <p:nvPr>
            <p:ph sz="half" idx="2"/>
          </p:nvPr>
        </p:nvSpPr>
        <p:spPr/>
        <p:txBody>
          <a:bodyPr/>
          <a:lstStyle/>
          <a:p>
            <a:r>
              <a:rPr lang="en-US" b="1"/>
              <a:t>L</a:t>
            </a:r>
            <a:r>
              <a:rPr lang="vi-VN" b="1"/>
              <a:t>ư</a:t>
            </a:r>
            <a:r>
              <a:rPr lang="en-US" b="1"/>
              <a:t>ợc đồ Usecase</a:t>
            </a:r>
          </a:p>
        </p:txBody>
      </p:sp>
      <p:pic>
        <p:nvPicPr>
          <p:cNvPr id="5" name="Content Placeholder 4" descr="Huong1_00">
            <a:extLst>
              <a:ext uri="{FF2B5EF4-FFF2-40B4-BE49-F238E27FC236}">
                <a16:creationId xmlns:a16="http://schemas.microsoft.com/office/drawing/2014/main" id="{36BBF08E-4231-48FC-89A5-CFE7139822EA}"/>
              </a:ext>
            </a:extLst>
          </p:cNvPr>
          <p:cNvPicPr>
            <a:picLocks noGrp="1"/>
          </p:cNvPicPr>
          <p:nvPr>
            <p:ph sz="quarter" idx="4"/>
          </p:nvPr>
        </p:nvPicPr>
        <p:blipFill>
          <a:blip r:embed="rId2"/>
          <a:srcRect l="11735" b="23535"/>
          <a:stretch>
            <a:fillRect/>
          </a:stretch>
        </p:blipFill>
        <p:spPr>
          <a:xfrm>
            <a:off x="5106572" y="1240971"/>
            <a:ext cx="5359791" cy="4794069"/>
          </a:xfrm>
          <a:prstGeom prst="rect">
            <a:avLst/>
          </a:prstGeom>
        </p:spPr>
      </p:pic>
    </p:spTree>
    <p:extLst>
      <p:ext uri="{BB962C8B-B14F-4D97-AF65-F5344CB8AC3E}">
        <p14:creationId xmlns:p14="http://schemas.microsoft.com/office/powerpoint/2010/main" val="3057087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905</Words>
  <Application>Microsoft Office PowerPoint</Application>
  <PresentationFormat>Widescreen</PresentationFormat>
  <Paragraphs>79</Paragraphs>
  <Slides>16</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Office Theme</vt:lpstr>
      <vt:lpstr>XÂY DỰNG WEBSITE  MUA BÁN CÁC SẢN PHẨM THÂN THIỆN VỚI MÔI TRƯỜNG VỚI NODEJS</vt:lpstr>
      <vt:lpstr>NỘI DUNG TRÌNH BÀY</vt:lpstr>
      <vt:lpstr>MỤC TIÊU</vt:lpstr>
      <vt:lpstr>LÝ DO CHỌN ĐỀ TÀI</vt:lpstr>
      <vt:lpstr> CƠ SỞ LÝ THUYẾT </vt:lpstr>
      <vt:lpstr> CƠ SỞ LÝ THUYẾT </vt:lpstr>
      <vt:lpstr> CƠ SỞ LÝ THUYẾT </vt:lpstr>
      <vt:lpstr> CƠ SỞ LÝ THUYẾT </vt:lpstr>
      <vt:lpstr>PHÁT TRIỂN ỨNG DỤNG </vt:lpstr>
      <vt:lpstr>PHÁT TRIỂN ỨNG DỤNG </vt:lpstr>
      <vt:lpstr>PHÁT TRIỂN ỨNG DỤNG </vt:lpstr>
      <vt:lpstr>DEMO </vt:lpstr>
      <vt:lpstr>DEMO </vt:lpstr>
      <vt:lpstr>KẾT LUẬN </vt:lpstr>
      <vt:lpstr>KẾT LUẬN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MASTER  VÀ NGUYÊN TẮC TRÌNH CHIẾU</dc:title>
  <dc:creator>Ngan Le Thi Thanh</dc:creator>
  <cp:lastModifiedBy>Ngan Le Thi Thanh</cp:lastModifiedBy>
  <cp:revision>109</cp:revision>
  <dcterms:created xsi:type="dcterms:W3CDTF">2019-10-29T05:31:00Z</dcterms:created>
  <dcterms:modified xsi:type="dcterms:W3CDTF">2020-01-02T16:44:01Z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